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</p:sldIdLst>
  <p:sldSz cx="14630400" cy="8229600"/>
  <p:notesSz cx="8229600" cy="14630400"/>
  <p:embeddedFontLst>
    <p:embeddedFont>
      <p:font typeface="Dela Gothic One" panose="00000500000000000000" pitchFamily="34" charset="-128"/>
      <p:regular r:id="rId13"/>
    </p:embeddedFont>
    <p:embeddedFont>
      <p:font typeface="Dela Gothic One" panose="00000500000000000000" pitchFamily="34" charset="-122"/>
      <p:regular r:id="rId14"/>
    </p:embeddedFont>
    <p:embeddedFont>
      <p:font typeface="Dela Gothic One" panose="00000500000000000000" pitchFamily="34" charset="-120"/>
      <p:regular r:id="rId15"/>
    </p:embeddedFont>
    <p:embeddedFont>
      <p:font typeface="DM Sans" pitchFamily="34" charset="0"/>
      <p:regular r:id="rId16"/>
    </p:embeddedFont>
    <p:embeddedFont>
      <p:font typeface="DM Sans" pitchFamily="34" charset="-122"/>
      <p:regular r:id="rId17"/>
    </p:embeddedFont>
    <p:embeddedFont>
      <p:font typeface="DM Sans" pitchFamily="34" charset="-120"/>
      <p:regular r:id="rId1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6.fntdata"/><Relationship Id="rId17" Type="http://schemas.openxmlformats.org/officeDocument/2006/relationships/font" Target="fonts/font5.fntdata"/><Relationship Id="rId16" Type="http://schemas.openxmlformats.org/officeDocument/2006/relationships/font" Target="fonts/font4.fntdata"/><Relationship Id="rId15" Type="http://schemas.openxmlformats.org/officeDocument/2006/relationships/font" Target="fonts/font3.fntdata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7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536508"/>
            <a:ext cx="7627382" cy="21381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XX съезд КПСС и его историческое значение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999553"/>
            <a:ext cx="762738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XX съезд КПСС в феврале 1956 года стал поворотным событием в СССР и мире.</a:t>
            </a:r>
            <a:endParaRPr lang="en-US" sz="1700" dirty="0"/>
          </a:p>
        </p:txBody>
      </p:sp>
      <p:sp>
        <p:nvSpPr>
          <p:cNvPr id="5" name="Rectangles 4"/>
          <p:cNvSpPr/>
          <p:nvPr/>
        </p:nvSpPr>
        <p:spPr>
          <a:xfrm>
            <a:off x="12738100" y="7592695"/>
            <a:ext cx="1891665" cy="636905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729496"/>
            <a:ext cx="7627382" cy="14254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Причины и контекст съезда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479834"/>
            <a:ext cx="3705463" cy="3522464"/>
          </a:xfrm>
          <a:prstGeom prst="roundRect">
            <a:avLst>
              <a:gd name="adj" fmla="val 258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2704028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Смена эпохи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3190161"/>
            <a:ext cx="3257074" cy="1040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Смерть Сталина вызвала переосмысление власти и идеологии.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2479834"/>
            <a:ext cx="3705463" cy="3522464"/>
          </a:xfrm>
          <a:prstGeom prst="roundRect">
            <a:avLst>
              <a:gd name="adj" fmla="val 258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04542" y="2704028"/>
            <a:ext cx="3257074" cy="7124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Накопленные проблемы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04542" y="3546396"/>
            <a:ext cx="3257074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Массовые репрессии и культ личности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904542" y="4315539"/>
            <a:ext cx="3257074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Экономический застой и страх в обществе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4904542" y="5084683"/>
            <a:ext cx="3257074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Плохой международный имидж СССР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309" y="6218873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2504" y="6443067"/>
            <a:ext cx="4302085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Необходимость перемен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2504" y="6929199"/>
            <a:ext cx="7178993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Хрущёв и руководство решили изменить понимание истории.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652838"/>
            <a:ext cx="9119473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Основные решения съезда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69046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62326" y="4764881"/>
            <a:ext cx="328767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Экономика и наука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5251013"/>
            <a:ext cx="5717500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Пятилетний план, развитие сельского хозяйства и машиностроения.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50574" y="469046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154591" y="4764881"/>
            <a:ext cx="3165991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Внешняя политика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54591" y="5251013"/>
            <a:ext cx="5717500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Укрепление связей с социалистическими странами.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637770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62326" y="6452116"/>
            <a:ext cx="3393996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Идеология и партия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62326" y="6938248"/>
            <a:ext cx="5717500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Роль партии и идеологическая работа.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450574" y="637770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154591" y="6452116"/>
            <a:ext cx="4802029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Секретный доклад Хрущёва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154591" y="6938248"/>
            <a:ext cx="5717500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Осуждение культа личности и репрессий Сталина.</a:t>
            </a:r>
            <a:endParaRPr lang="en-US" sz="1700" dirty="0"/>
          </a:p>
        </p:txBody>
      </p:sp>
      <p:sp>
        <p:nvSpPr>
          <p:cNvPr id="16" name="Rectangles 15"/>
          <p:cNvSpPr/>
          <p:nvPr/>
        </p:nvSpPr>
        <p:spPr>
          <a:xfrm>
            <a:off x="12738100" y="7592695"/>
            <a:ext cx="1891665" cy="636905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86263"/>
            <a:ext cx="11985784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Содержание "секретного доклада"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740468"/>
            <a:ext cx="4702850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Обвинения против Сталина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313277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Нарушения социалистической законности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735711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Массовые репрессии и пытки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158145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Фальсификация дел и аресты без суда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7139" y="3740468"/>
            <a:ext cx="4817745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Раскрытие культа личности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87139" y="4313277"/>
            <a:ext cx="629257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Показан масштаб вреда от культа личности Сталина.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7139" y="4854893"/>
            <a:ext cx="629257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Доклад не публиковался официально, но быстро распространился.</a:t>
            </a:r>
            <a:endParaRPr lang="en-US" sz="1700" dirty="0"/>
          </a:p>
        </p:txBody>
      </p:sp>
      <p:sp>
        <p:nvSpPr>
          <p:cNvPr id="10" name="Rectangles 9"/>
          <p:cNvSpPr/>
          <p:nvPr/>
        </p:nvSpPr>
        <p:spPr>
          <a:xfrm>
            <a:off x="12738100" y="7592695"/>
            <a:ext cx="1891665" cy="636905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620673"/>
            <a:ext cx="7627382" cy="14254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Историческое значение XX съезда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371011"/>
            <a:ext cx="162401" cy="832842"/>
          </a:xfrm>
          <a:prstGeom prst="roundRect">
            <a:avLst>
              <a:gd name="adj" fmla="val 5603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32032" y="2371011"/>
            <a:ext cx="2887742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Десталинизация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32032" y="2857143"/>
            <a:ext cx="7140059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Реабилитация жертв и сокращение полномочий спецслужб.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569631" y="3420428"/>
            <a:ext cx="162401" cy="1179552"/>
          </a:xfrm>
          <a:prstGeom prst="roundRect">
            <a:avLst>
              <a:gd name="adj" fmla="val 5603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56953" y="3420428"/>
            <a:ext cx="4421862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Идеологический перелом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56953" y="3906560"/>
            <a:ext cx="6815138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Отказ от непогрешимости лидера, рост коллективного руководства.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94671" y="4816554"/>
            <a:ext cx="162401" cy="1179552"/>
          </a:xfrm>
          <a:prstGeom prst="roundRect">
            <a:avLst>
              <a:gd name="adj" fmla="val 5603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381994" y="4816554"/>
            <a:ext cx="3888224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Влияние на соцстраны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381994" y="5302687"/>
            <a:ext cx="6490097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Колебания в соцлагере, протесты в Венгрии, охлаждение отношений с Китаем.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219593" y="6212681"/>
            <a:ext cx="162401" cy="1179552"/>
          </a:xfrm>
          <a:prstGeom prst="roundRect">
            <a:avLst>
              <a:gd name="adj" fmla="val 5603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706916" y="6212681"/>
            <a:ext cx="4551164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Внутренние противоречия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706916" y="6698813"/>
            <a:ext cx="6165175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Надежда на гуманизацию и страх перед прошлым одновременно.</a:t>
            </a:r>
            <a:endParaRPr lang="en-US" sz="1700" dirty="0"/>
          </a:p>
        </p:txBody>
      </p:sp>
      <p:sp>
        <p:nvSpPr>
          <p:cNvPr id="16" name="Rectangles 15"/>
          <p:cNvSpPr/>
          <p:nvPr/>
        </p:nvSpPr>
        <p:spPr>
          <a:xfrm>
            <a:off x="12738100" y="7592695"/>
            <a:ext cx="1891665" cy="636905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780705"/>
            <a:ext cx="5701546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anose="00000500000000000000" pitchFamily="34" charset="-128"/>
                <a:ea typeface="Dela Gothic One" panose="00000500000000000000" pitchFamily="34" charset="-122"/>
                <a:cs typeface="Dela Gothic One" panose="00000500000000000000" pitchFamily="34" charset="-120"/>
              </a:rPr>
              <a:t>Заключение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818334"/>
            <a:ext cx="762738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XX съезд положил начало реформам и критическому осмыслению сталинизма.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755475"/>
            <a:ext cx="762738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Он разрушил миф о непогрешимости Сталина и открыл путь к социализму с «человеческим лицом».</a:t>
            </a:r>
            <a:endParaRPr lang="en-US" sz="1700" dirty="0"/>
          </a:p>
        </p:txBody>
      </p:sp>
      <p:sp>
        <p:nvSpPr>
          <p:cNvPr id="6" name="Rectangles 5"/>
          <p:cNvSpPr/>
          <p:nvPr/>
        </p:nvSpPr>
        <p:spPr>
          <a:xfrm>
            <a:off x="12738100" y="7592695"/>
            <a:ext cx="1891665" cy="636905"/>
          </a:xfrm>
          <a:prstGeom prst="rect">
            <a:avLst/>
          </a:prstGeom>
          <a:solidFill>
            <a:srgbClr val="0A0909"/>
          </a:solidFill>
          <a:ln>
            <a:solidFill>
              <a:srgbClr val="0A0909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1514</Words>
  <Application>WPS Presentation</Application>
  <PresentationFormat>On-screen Show (16:9)</PresentationFormat>
  <Paragraphs>80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1" baseType="lpstr">
      <vt:lpstr>Arial</vt:lpstr>
      <vt:lpstr>SimSun</vt:lpstr>
      <vt:lpstr>Wingdings</vt:lpstr>
      <vt:lpstr>Dela Gothic One</vt:lpstr>
      <vt:lpstr>Dela Gothic One</vt:lpstr>
      <vt:lpstr>Dela Gothic One</vt:lpstr>
      <vt:lpstr>DM Sans</vt:lpstr>
      <vt:lpstr>DM Sans</vt:lpstr>
      <vt:lpstr>DM Sans</vt:lpstr>
      <vt:lpstr>Calibri</vt:lpstr>
      <vt:lpstr>Helvetica Neue</vt:lpstr>
      <vt:lpstr>Microsoft YaHei</vt:lpstr>
      <vt:lpstr>汉仪旗黑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karim</cp:lastModifiedBy>
  <cp:revision>2</cp:revision>
  <dcterms:created xsi:type="dcterms:W3CDTF">2025-06-04T14:07:09Z</dcterms:created>
  <dcterms:modified xsi:type="dcterms:W3CDTF">2025-06-04T14:07:09Z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313595E45F5C9C0E0D534068BEE69E5B_42</vt:lpwstr>
  </property>
  <property fmtid="{D5CDD505-2E9C-101B-9397-08002B2CF9AE}" pid="3" name="KSOProductBuildVer">
    <vt:lpwstr>1033-6.10.2.8397</vt:lpwstr>
  </property>
</Properties>
</file>